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1" r:id="rId3"/>
    <p:sldId id="289" r:id="rId4"/>
    <p:sldId id="283" r:id="rId5"/>
    <p:sldId id="325" r:id="rId6"/>
    <p:sldId id="315" r:id="rId7"/>
    <p:sldId id="323" r:id="rId8"/>
    <p:sldId id="324" r:id="rId9"/>
    <p:sldId id="284" r:id="rId10"/>
    <p:sldId id="316" r:id="rId11"/>
    <p:sldId id="321" r:id="rId12"/>
    <p:sldId id="320" r:id="rId13"/>
    <p:sldId id="291" r:id="rId14"/>
    <p:sldId id="292" r:id="rId15"/>
    <p:sldId id="293" r:id="rId16"/>
    <p:sldId id="297" r:id="rId17"/>
    <p:sldId id="299" r:id="rId18"/>
    <p:sldId id="298" r:id="rId19"/>
    <p:sldId id="294" r:id="rId20"/>
    <p:sldId id="290" r:id="rId21"/>
    <p:sldId id="295" r:id="rId22"/>
    <p:sldId id="296" r:id="rId23"/>
    <p:sldId id="317" r:id="rId24"/>
    <p:sldId id="322" r:id="rId25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  <p:embeddedFont>
      <p:font typeface="Cambria Math" panose="02040503050406030204" pitchFamily="18" charset="0"/>
      <p:regular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</p:embeddedFontLst>
  <p:defaultTextStyle>
    <a:defPPr>
      <a:defRPr lang="et-E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tmp>
</file>

<file path=ppt/media/image3.png>
</file>

<file path=ppt/media/image3.tmp>
</file>

<file path=ppt/media/image4.png>
</file>

<file path=ppt/media/image4.tmp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938BE-DA99-4DFD-A73D-8F4671370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647121-BA7C-446D-920A-96A387DD5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609A8-D2E1-4AAC-895F-4791B3888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FBE11-DD25-4854-B8E9-7AA2EB191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F664B-548E-4949-80B8-17DECDB76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091762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787B-5937-439F-AA4C-FEDEEE5A7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09366-7ECF-4155-BF28-D72E739FD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BE197-F406-491D-87DF-CF59D82C4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5B4EB-1E16-487A-8A7C-1C2F4FD39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EE13-ED78-4974-9F5F-3C034E62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985535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BC6E49-1699-466E-81C6-0CC2CD0D91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D940B2-F40A-4A43-ABD8-2660D2502E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AE53B-3EE0-4137-A457-71E92346F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5669F-3DA3-4EA1-8C58-9D21AF918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2DB3-7ABB-4D20-A3ED-644863AC6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345827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CCC66-1808-4AB9-88B9-42AA11996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12990-5DAB-4F0F-940B-66FBB7B9E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t-E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BF7D0-725D-42D3-922F-377B26DF9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C100F-88C0-4BBB-B1F0-6E850BC7A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FBFB-B96B-42E2-9968-DC14ABB63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451702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FB271-21BB-4A8C-921F-2481A341A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D9465-BA39-4546-8C1A-B89B0B16B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BB905-AF1E-4247-8B27-11850573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BFF4C-7DAA-4E0C-878D-F8F5BF083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8A3CF-5834-42E6-990A-86DF9835F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5423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C1446-E744-4EEE-BD9D-35734F2C4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AEA9-64B9-41CB-8FBA-C1A895E52C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49357-BE53-4557-94B2-C209AD04DB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864B1D-EDEF-480C-88C6-F2B89DDBA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246D8-6FEF-49E5-AE71-64E96AFE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8FC71C-1641-4500-9CFE-2F2CA0614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94483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F86FA-275B-4621-8B4B-A9221A635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6AB42-5F1E-4F24-8943-A47993CF2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17FB2F-6C9C-448C-A44D-E9E00669D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D6CC19-E7EC-4A2F-9EAC-249E1A7EA9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8ABB7B-363D-4116-9E32-F6B1E4D05F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07427-EF07-457D-A8E4-E67860160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BE3A10-ED07-402E-A02B-FD817233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08AB55-E048-42BA-BBAB-562E3A096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619578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CCDA9-C11D-4063-930A-E0C871DD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B2F5F6-F097-4630-8825-7B6127C8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2158FC-F685-46CA-8B5A-09ECC5A1A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94686-8B69-4EA4-90AE-3819B31C4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726105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F43809-1E0B-43A8-A46E-48ED3D7F5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74F12A-7113-419B-BACD-33C49A2E5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A9073-AB22-4C2F-A3AD-95A49A6A5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993894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12FCC-976D-4789-BB1A-9A1C69394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6E07A-98F0-4BDA-BFF1-CBA9AF1CC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255337-B892-472A-936C-6F4381465A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37A684-EFF2-4DA3-A9DF-1E95BBCCE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56B830-AA92-48E3-A186-929171337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22831-22FF-4B9F-81BD-3A60E361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62856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AC713-BC36-4C11-827C-154BC3D5F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50DA2A-5CED-4897-BC66-C61B76496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t-E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F6FA2C-4688-4AD3-8351-C6595C42C9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89FA5-4383-4106-9C9C-86583E63C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49218-57E8-43AC-A550-F307D9146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B88501-8C45-4FB7-A484-29C0CFFDF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652300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EAB113-9DAF-4E99-B4C8-AA3C85E40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63C96-5866-41C8-A023-08F037497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18E43-1B23-4920-9BEC-C2F316941E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55987-5821-421F-A210-5E03C277EE33}" type="datetimeFigureOut">
              <a:rPr lang="et-EE" smtClean="0"/>
              <a:t>26.09.2023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C6159-6DE5-44C0-9525-E6927187A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464CA-FC20-4CCC-9279-871F428E5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60212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t-E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ZEKWxJ2UQo0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A6942-41A7-474E-9F7C-0AE6A4E42A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t-EE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Usalduspiirid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B0532A-8CA3-4161-9D68-FE0D65D1E9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Kvantitatiivsed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meetodid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Indrek Soidla</a:t>
            </a:r>
            <a:endParaRPr lang="et-E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190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 ja tõenäosus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800" dirty="0"/>
              <a:t>Ei ole täpne öelda, et saame usaldusvahemikku 95% usaldada, või usaldusvahemikus 95% kindel olla</a:t>
            </a:r>
          </a:p>
          <a:p>
            <a:r>
              <a:rPr lang="et-EE" sz="1800" dirty="0"/>
              <a:t>Tõsi, meie ei tea täpselt, kas arvutatud usaldusvahemik katab tegeliku väärtuse või mitte, aga</a:t>
            </a:r>
          </a:p>
          <a:p>
            <a:r>
              <a:rPr lang="et-EE" sz="1800" dirty="0"/>
              <a:t>mingi valimi alusel juba leitud usaldusvahemik kas katab tegeliku väärtuse või ei kata</a:t>
            </a:r>
          </a:p>
          <a:p>
            <a:r>
              <a:rPr lang="et-EE" sz="1800" dirty="0"/>
              <a:t>Kui ikkagi tahame rääkida tõenäosusest, et juba arvutatud usaldusvahemik katab tegeliku väärtuse, siis see tõenäosus on kas 100% või 0%, mitte 95%</a:t>
            </a:r>
          </a:p>
          <a:p>
            <a:pPr lvl="1"/>
            <a:r>
              <a:rPr lang="et-EE" sz="1600" dirty="0"/>
              <a:t>St usaldusvahemik kas katab tegeliku väärtuse või ei kata</a:t>
            </a:r>
          </a:p>
          <a:p>
            <a:r>
              <a:rPr lang="et-EE" sz="1800" dirty="0"/>
              <a:t>Tiit ja </a:t>
            </a:r>
            <a:r>
              <a:rPr lang="et-EE" sz="1800" dirty="0" err="1"/>
              <a:t>Tooding</a:t>
            </a:r>
            <a:r>
              <a:rPr lang="et-EE" sz="1800" dirty="0"/>
              <a:t> (2019: 275): </a:t>
            </a:r>
            <a:r>
              <a:rPr lang="et-EE" sz="1800" i="1" dirty="0"/>
              <a:t>keskväärtuse hinnangu kahepoolne 0,95-usalduspiirkond on lõik, mis katab üldkogumi keskväärtuse vähemalt tõenäosusega 0,95</a:t>
            </a:r>
          </a:p>
          <a:p>
            <a:r>
              <a:rPr lang="et-EE" sz="1800" dirty="0"/>
              <a:t>Ei tule eesti keeles hästi välja: mõeldud on üldist definitsiooni, st olukorda, kus meil ei ole andmeid ega usaldusvahemikku</a:t>
            </a:r>
          </a:p>
        </p:txBody>
      </p:sp>
    </p:spTree>
    <p:extLst>
      <p:ext uri="{BB962C8B-B14F-4D97-AF65-F5344CB8AC3E}">
        <p14:creationId xmlns:p14="http://schemas.microsoft.com/office/powerpoint/2010/main" val="401529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 ja tõenäosus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600" i="1" dirty="0" err="1"/>
              <a:t>Confidence</a:t>
            </a:r>
            <a:r>
              <a:rPr lang="et-EE" sz="1600" i="1" dirty="0"/>
              <a:t> </a:t>
            </a:r>
            <a:r>
              <a:rPr lang="et-EE" sz="1600" i="1" dirty="0" err="1"/>
              <a:t>level</a:t>
            </a:r>
            <a:r>
              <a:rPr lang="et-EE" sz="1600" i="1" dirty="0"/>
              <a:t> – </a:t>
            </a:r>
            <a:r>
              <a:rPr lang="et-EE" sz="1600" i="1" dirty="0" err="1"/>
              <a:t>the</a:t>
            </a:r>
            <a:r>
              <a:rPr lang="et-EE" sz="1600" i="1" dirty="0"/>
              <a:t> </a:t>
            </a:r>
            <a:r>
              <a:rPr lang="et-EE" sz="1600" i="1" dirty="0" err="1"/>
              <a:t>probability</a:t>
            </a:r>
            <a:r>
              <a:rPr lang="et-EE" sz="1600" i="1" dirty="0"/>
              <a:t> </a:t>
            </a:r>
            <a:r>
              <a:rPr lang="et-EE" sz="1600" i="1" dirty="0" err="1"/>
              <a:t>the</a:t>
            </a:r>
            <a:r>
              <a:rPr lang="et-EE" sz="1600" i="1" dirty="0"/>
              <a:t> </a:t>
            </a:r>
            <a:r>
              <a:rPr lang="et-EE" sz="1600" i="1" dirty="0" err="1"/>
              <a:t>interval</a:t>
            </a:r>
            <a:r>
              <a:rPr lang="et-EE" sz="1600" i="1" dirty="0"/>
              <a:t> </a:t>
            </a:r>
            <a:r>
              <a:rPr lang="et-EE" sz="1600" b="1" i="1" dirty="0" err="1"/>
              <a:t>will</a:t>
            </a:r>
            <a:r>
              <a:rPr lang="et-EE" sz="1600" b="1" i="1" dirty="0"/>
              <a:t> </a:t>
            </a:r>
            <a:r>
              <a:rPr lang="et-EE" sz="1600" i="1" dirty="0" err="1"/>
              <a:t>contain</a:t>
            </a:r>
            <a:r>
              <a:rPr lang="et-EE" sz="1600" i="1" dirty="0"/>
              <a:t> </a:t>
            </a:r>
            <a:r>
              <a:rPr lang="et-EE" sz="1600" i="1" dirty="0" err="1"/>
              <a:t>the</a:t>
            </a:r>
            <a:r>
              <a:rPr lang="et-EE" sz="1600" i="1" dirty="0"/>
              <a:t> </a:t>
            </a:r>
            <a:r>
              <a:rPr lang="et-EE" sz="1600" i="1" dirty="0" err="1"/>
              <a:t>true</a:t>
            </a:r>
            <a:r>
              <a:rPr lang="et-EE" sz="1600" i="1" dirty="0"/>
              <a:t> </a:t>
            </a:r>
            <a:r>
              <a:rPr lang="et-EE" sz="1600" i="1" dirty="0" err="1"/>
              <a:t>value</a:t>
            </a:r>
            <a:r>
              <a:rPr lang="et-EE" sz="1600" i="1" dirty="0"/>
              <a:t> </a:t>
            </a:r>
            <a:r>
              <a:rPr lang="et-EE" sz="1600" dirty="0">
                <a:hlinkClick r:id="rId2"/>
              </a:rPr>
              <a:t>(</a:t>
            </a:r>
            <a:r>
              <a:rPr lang="et-EE" sz="1600" dirty="0" err="1">
                <a:hlinkClick r:id="rId2"/>
              </a:rPr>
              <a:t>MacKenzie</a:t>
            </a:r>
            <a:r>
              <a:rPr lang="et-EE" sz="1600" dirty="0">
                <a:hlinkClick r:id="rId2"/>
              </a:rPr>
              <a:t> 2017)</a:t>
            </a:r>
            <a:endParaRPr lang="et-EE" sz="1600" i="1" dirty="0"/>
          </a:p>
          <a:p>
            <a:pPr lvl="1"/>
            <a:r>
              <a:rPr lang="et-EE" sz="1400" dirty="0"/>
              <a:t>Kui võtame populatsioonist valimi, siis </a:t>
            </a:r>
          </a:p>
          <a:p>
            <a:pPr lvl="1"/>
            <a:r>
              <a:rPr lang="et-EE" sz="1400" dirty="0"/>
              <a:t>vähemalt 95%-</a:t>
            </a:r>
            <a:r>
              <a:rPr lang="et-EE" sz="1400" dirty="0" err="1"/>
              <a:t>lise</a:t>
            </a:r>
            <a:r>
              <a:rPr lang="et-EE" sz="1400" dirty="0"/>
              <a:t> tõenäosusega saame valimi (ehk andmed), mille alusel arvutatava keskmise usaldusvahemik (arvutatud usaldusnivool 95%) katab keskmise tegeliku väärtuse</a:t>
            </a:r>
          </a:p>
          <a:p>
            <a:r>
              <a:rPr lang="et-EE" sz="1600" dirty="0"/>
              <a:t>Arvutades mitmete valimite põhjal keskmiste usaldusvahemikud usaldusnivool 95%, katavad neist vähemalt 95% keskmise tegelikku väärtust</a:t>
            </a:r>
          </a:p>
          <a:p>
            <a:r>
              <a:rPr lang="et-EE" sz="1600" dirty="0"/>
              <a:t>Usaldusnivoo – tegelikku väärtust katvate usaldusvahemike minimaalne sagedus hüpoteetiliste valimite korral</a:t>
            </a:r>
          </a:p>
          <a:p>
            <a:r>
              <a:rPr lang="et-EE" sz="1600" dirty="0"/>
              <a:t>NB! Enamik valetõlgendusi tulevad sisse seal, kus kasutatakse tõenäosuse terminit</a:t>
            </a:r>
          </a:p>
          <a:p>
            <a:r>
              <a:rPr lang="et-EE" sz="1600" dirty="0"/>
              <a:t>Kui pole kindel, et tõlgendad õigesti, ära tõenäosuse (ega muud sarnast) mõistet sisse too</a:t>
            </a:r>
          </a:p>
          <a:p>
            <a:r>
              <a:rPr lang="et-EE" sz="1600" dirty="0"/>
              <a:t>Oluline: kui kõneleme tõenäosusest, siis tähendab see </a:t>
            </a:r>
          </a:p>
          <a:p>
            <a:pPr lvl="1"/>
            <a:r>
              <a:rPr lang="et-EE" sz="1400" dirty="0"/>
              <a:t>tõenäosust saada andmeid (mille puhul keskmise usaldusvahemik katab tegeliku väärtuse)</a:t>
            </a:r>
          </a:p>
          <a:p>
            <a:pPr lvl="1"/>
            <a:r>
              <a:rPr lang="et-EE" sz="1400" dirty="0"/>
              <a:t>mitte tõenäosust, et statistik (nt keskmine) või selle tegelik väärtus on mingi väärtusega</a:t>
            </a:r>
            <a:endParaRPr lang="et-EE" sz="1200" dirty="0"/>
          </a:p>
        </p:txBody>
      </p:sp>
    </p:spTree>
    <p:extLst>
      <p:ext uri="{BB962C8B-B14F-4D97-AF65-F5344CB8AC3E}">
        <p14:creationId xmlns:p14="http://schemas.microsoft.com/office/powerpoint/2010/main" val="3991168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E6C74-1019-4FAD-A791-C65B7D945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Miks on oluline terminoloogias täpne olla?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B81D3-8E28-462E-84EF-531F7DA7F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Et potentsiaalset lugejat mitte eksitada :)</a:t>
            </a:r>
          </a:p>
          <a:p>
            <a:r>
              <a:rPr lang="et-EE" dirty="0"/>
              <a:t>Et ise kompetentseid järeldusi teha</a:t>
            </a:r>
          </a:p>
          <a:p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560590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saame väita usalduspiiride põhjal?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Usaldusnivool 95% saame väita, et… </a:t>
            </a:r>
          </a:p>
          <a:p>
            <a:pPr lvl="1"/>
            <a:r>
              <a:rPr lang="en-US" sz="2000" dirty="0" err="1"/>
              <a:t>Kesk</a:t>
            </a:r>
            <a:r>
              <a:rPr lang="et-EE" sz="2000" dirty="0"/>
              <a:t>-Eestis on hinnangute tegelik keskmine vahemikus</a:t>
            </a:r>
            <a:r>
              <a:rPr lang="en-US" sz="2000" dirty="0"/>
              <a:t> 4,14 ja 4,92</a:t>
            </a:r>
          </a:p>
          <a:p>
            <a:pPr lvl="1"/>
            <a:r>
              <a:rPr lang="en-US" sz="2000" dirty="0" err="1"/>
              <a:t>Kirde</a:t>
            </a:r>
            <a:r>
              <a:rPr lang="et-EE" sz="2000" dirty="0"/>
              <a:t>-Eestis on hinnangute tegelik keskmine vahemikus</a:t>
            </a:r>
            <a:r>
              <a:rPr lang="en-US" sz="2000" dirty="0"/>
              <a:t> 3,73 ja 4,43</a:t>
            </a:r>
            <a:endParaRPr lang="et-EE" sz="2000" dirty="0"/>
          </a:p>
          <a:p>
            <a:pPr lvl="1"/>
            <a:r>
              <a:rPr lang="en-US" sz="2000" dirty="0" err="1"/>
              <a:t>Lääne</a:t>
            </a:r>
            <a:r>
              <a:rPr lang="et-EE" sz="2000" dirty="0"/>
              <a:t>-Eestis on hinnangute tegelik keskmine vahemikus</a:t>
            </a:r>
            <a:r>
              <a:rPr lang="en-US" sz="2000" dirty="0"/>
              <a:t> 4,26 ja 4,88</a:t>
            </a:r>
            <a:endParaRPr lang="et-EE" sz="2000" dirty="0"/>
          </a:p>
          <a:p>
            <a:pPr lvl="1"/>
            <a:r>
              <a:rPr lang="en-US" sz="2000" dirty="0" err="1"/>
              <a:t>keskmised</a:t>
            </a:r>
            <a:r>
              <a:rPr lang="en-US" sz="2000" dirty="0"/>
              <a:t> </a:t>
            </a:r>
            <a:r>
              <a:rPr lang="et-EE" sz="2000" dirty="0"/>
              <a:t>võivad </a:t>
            </a:r>
            <a:r>
              <a:rPr lang="en-US" sz="2000" dirty="0" err="1"/>
              <a:t>neis</a:t>
            </a:r>
            <a:r>
              <a:rPr lang="en-US" sz="2000" dirty="0"/>
              <a:t> </a:t>
            </a:r>
            <a:r>
              <a:rPr lang="en-US" sz="2000" dirty="0" err="1"/>
              <a:t>regioonides</a:t>
            </a:r>
            <a:r>
              <a:rPr lang="en-US" sz="2000" dirty="0"/>
              <a:t> </a:t>
            </a:r>
            <a:r>
              <a:rPr lang="et-EE" sz="2000" dirty="0"/>
              <a:t>kattuda</a:t>
            </a:r>
          </a:p>
          <a:p>
            <a:r>
              <a:rPr lang="et-EE" dirty="0"/>
              <a:t>Kas saame väita, et usaldusnivool 95% </a:t>
            </a:r>
            <a:r>
              <a:rPr lang="en-US" dirty="0" err="1"/>
              <a:t>keskmised</a:t>
            </a:r>
            <a:r>
              <a:rPr lang="en-US" dirty="0"/>
              <a:t> </a:t>
            </a:r>
            <a:r>
              <a:rPr lang="en-US" dirty="0" err="1"/>
              <a:t>neis</a:t>
            </a:r>
            <a:r>
              <a:rPr lang="en-US" dirty="0"/>
              <a:t> </a:t>
            </a:r>
            <a:r>
              <a:rPr lang="en-US" dirty="0" err="1"/>
              <a:t>regioonides</a:t>
            </a:r>
            <a:r>
              <a:rPr lang="en-US" dirty="0"/>
              <a:t> </a:t>
            </a:r>
            <a:r>
              <a:rPr lang="et-EE" dirty="0"/>
              <a:t>ei erine?</a:t>
            </a:r>
          </a:p>
          <a:p>
            <a:r>
              <a:rPr lang="et-EE" dirty="0"/>
              <a:t>Kui statistiliselt täpne olla, siis ei saa</a:t>
            </a:r>
          </a:p>
          <a:p>
            <a:r>
              <a:rPr lang="et-EE" dirty="0"/>
              <a:t>Miks?</a:t>
            </a:r>
          </a:p>
          <a:p>
            <a:r>
              <a:rPr lang="et-EE" dirty="0"/>
              <a:t>Täpsema hinnangu annab </a:t>
            </a:r>
            <a:r>
              <a:rPr lang="en-US" dirty="0" err="1"/>
              <a:t>keskmiste</a:t>
            </a:r>
            <a:r>
              <a:rPr lang="en-US" dirty="0"/>
              <a:t> </a:t>
            </a:r>
            <a:r>
              <a:rPr lang="et-EE" dirty="0"/>
              <a:t>erinevuse (vahe) usaldusvahemik</a:t>
            </a:r>
          </a:p>
        </p:txBody>
      </p:sp>
    </p:spTree>
    <p:extLst>
      <p:ext uri="{BB962C8B-B14F-4D97-AF65-F5344CB8AC3E}">
        <p14:creationId xmlns:p14="http://schemas.microsoft.com/office/powerpoint/2010/main" val="218525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Keskmiste vahe usalduspiirid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t-EE" dirty="0"/>
                  <a:t>Keskmiste vahe usalduspiiride arvutamine</a:t>
                </a:r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t-E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t-E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t-EE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t-EE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t-E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t-E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sSub>
                                <m:sSubPr>
                                  <m:ctrlPr>
                                    <a:rPr lang="et-E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t-EE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t-EE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sSub>
                                <m:sSubPr>
                                  <m:ctrlPr>
                                    <a:rPr lang="et-EE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t-EE" dirty="0" err="1"/>
                  <a:t>R-s</a:t>
                </a:r>
                <a:r>
                  <a:rPr lang="et-EE" dirty="0"/>
                  <a:t> võimalik arvutada, lihtsamalt saab t-testiga</a:t>
                </a:r>
              </a:p>
              <a:p>
                <a:pPr lvl="1"/>
                <a:r>
                  <a:rPr lang="et-EE" dirty="0"/>
                  <a:t>Nt sõltumatute kogumite </a:t>
                </a:r>
                <a:r>
                  <a:rPr lang="et-EE" dirty="0" err="1"/>
                  <a:t>t-test</a:t>
                </a:r>
                <a:r>
                  <a:rPr lang="et-EE" dirty="0"/>
                  <a:t> hindabki, kas kahe grupi keskmiste vahe erineb nullist</a:t>
                </a:r>
              </a:p>
              <a:p>
                <a:r>
                  <a:rPr lang="et-EE" dirty="0"/>
                  <a:t>Meie näites </a:t>
                </a:r>
                <a:r>
                  <a:rPr lang="en-US" dirty="0" err="1"/>
                  <a:t>Kirde</a:t>
                </a:r>
                <a:r>
                  <a:rPr lang="en-US" dirty="0"/>
                  <a:t>- ja </a:t>
                </a:r>
                <a:r>
                  <a:rPr lang="en-US" dirty="0" err="1"/>
                  <a:t>Lääne-Eesti</a:t>
                </a:r>
                <a:r>
                  <a:rPr lang="en-US" dirty="0"/>
                  <a:t> </a:t>
                </a:r>
                <a:r>
                  <a:rPr lang="en-US" dirty="0" err="1"/>
                  <a:t>keskmiste</a:t>
                </a:r>
                <a:r>
                  <a:rPr lang="en-US" dirty="0"/>
                  <a:t> </a:t>
                </a:r>
                <a:r>
                  <a:rPr lang="et-EE" dirty="0"/>
                  <a:t>vahe usaldusvahemik ei sisalda nulli, seega </a:t>
                </a:r>
              </a:p>
              <a:p>
                <a:pPr lvl="1"/>
                <a:r>
                  <a:rPr lang="et-EE" dirty="0"/>
                  <a:t>hoolimata keskmise rahulolu usaldusvahemike kattumisest saame väita, et </a:t>
                </a:r>
              </a:p>
              <a:p>
                <a:pPr lvl="1"/>
                <a:r>
                  <a:rPr lang="et-EE" dirty="0"/>
                  <a:t>usaldusnivool 95% keskmine </a:t>
                </a:r>
                <a:r>
                  <a:rPr lang="en-US" dirty="0" err="1"/>
                  <a:t>hinnang</a:t>
                </a:r>
                <a:r>
                  <a:rPr lang="en-US" dirty="0"/>
                  <a:t> </a:t>
                </a:r>
                <a:r>
                  <a:rPr lang="en-US" dirty="0" err="1"/>
                  <a:t>Kirde</a:t>
                </a:r>
                <a:r>
                  <a:rPr lang="en-US" dirty="0"/>
                  <a:t>- </a:t>
                </a:r>
                <a:r>
                  <a:rPr lang="et-EE" dirty="0"/>
                  <a:t>ja </a:t>
                </a:r>
                <a:r>
                  <a:rPr lang="en-US" dirty="0" err="1"/>
                  <a:t>Lääne</a:t>
                </a:r>
                <a:r>
                  <a:rPr lang="et-EE" dirty="0"/>
                  <a:t>-Eestis erineb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140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846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94007"/>
          </a:xfrm>
        </p:spPr>
        <p:txBody>
          <a:bodyPr>
            <a:normAutofit/>
          </a:bodyPr>
          <a:lstStyle/>
          <a:p>
            <a:r>
              <a:rPr lang="et-EE" sz="2000" dirty="0"/>
              <a:t>Lihtne viis keskmiste usaldusvahemike alusel võrdlemise „usaldamiseks“</a:t>
            </a:r>
          </a:p>
          <a:p>
            <a:endParaRPr lang="et-EE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67568E-1F23-4086-9C0A-8AEF6277C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494" y="2372647"/>
            <a:ext cx="5942263" cy="24820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EEAEB1-A648-4641-B0B5-4D5A6D5CBD40}"/>
              </a:ext>
            </a:extLst>
          </p:cNvPr>
          <p:cNvSpPr txBox="1"/>
          <p:nvPr/>
        </p:nvSpPr>
        <p:spPr>
          <a:xfrm>
            <a:off x="9047205" y="6185098"/>
            <a:ext cx="23065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t-EE" sz="1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Tooding</a:t>
            </a:r>
            <a:r>
              <a:rPr lang="et-EE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(2015: 165)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0581935-9083-4B1E-A52F-47AA406C1175}"/>
              </a:ext>
            </a:extLst>
          </p:cNvPr>
          <p:cNvSpPr txBox="1">
            <a:spLocks/>
          </p:cNvSpPr>
          <p:nvPr/>
        </p:nvSpPr>
        <p:spPr>
          <a:xfrm>
            <a:off x="838200" y="5004706"/>
            <a:ext cx="10515600" cy="1363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lphaLcPeriod"/>
            </a:pPr>
            <a:r>
              <a:rPr lang="et-EE" sz="2000" dirty="0"/>
              <a:t>Saab erinevust väita</a:t>
            </a:r>
          </a:p>
          <a:p>
            <a:pPr marL="342900" indent="-342900">
              <a:buFont typeface="+mj-lt"/>
              <a:buAutoNum type="alphaLcPeriod"/>
            </a:pPr>
            <a:r>
              <a:rPr lang="et-EE" sz="2000" dirty="0"/>
              <a:t>Erinevust ei saa väita</a:t>
            </a:r>
          </a:p>
          <a:p>
            <a:pPr marL="342900" indent="-342900">
              <a:buFont typeface="+mj-lt"/>
              <a:buAutoNum type="alphaLcPeriod"/>
            </a:pPr>
            <a:r>
              <a:rPr lang="et-EE" sz="2000" dirty="0"/>
              <a:t>Kontrolli keskmiste erinevuse usaldusvahemikku või mõne statistilise testi alusel</a:t>
            </a:r>
          </a:p>
        </p:txBody>
      </p:sp>
    </p:spTree>
    <p:extLst>
      <p:ext uri="{BB962C8B-B14F-4D97-AF65-F5344CB8AC3E}">
        <p14:creationId xmlns:p14="http://schemas.microsoft.com/office/powerpoint/2010/main" val="3887099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Hüpoteeside testimine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dirty="0"/>
              <a:t>Mõtleme tagasi ülesande algusesse</a:t>
            </a:r>
          </a:p>
          <a:p>
            <a:r>
              <a:rPr lang="et-EE" dirty="0"/>
              <a:t>Kui oleksime antud ülesandele lähenenud hüpoteeside testimise kaudu, siis…</a:t>
            </a:r>
          </a:p>
          <a:p>
            <a:r>
              <a:rPr lang="et-EE" dirty="0"/>
              <a:t>milline oleks olnud vastav hüpoteesipaar?</a:t>
            </a:r>
          </a:p>
          <a:p>
            <a:r>
              <a:rPr lang="et-EE" dirty="0"/>
              <a:t>H0: Kirde- ja Lääne-Eesti keskmised hinnangud on samad</a:t>
            </a:r>
          </a:p>
          <a:p>
            <a:r>
              <a:rPr lang="et-EE" dirty="0"/>
              <a:t>H1: </a:t>
            </a:r>
            <a:r>
              <a:rPr lang="fi-FI" dirty="0" err="1"/>
              <a:t>Kirde</a:t>
            </a:r>
            <a:r>
              <a:rPr lang="fi-FI" dirty="0"/>
              <a:t>- ja </a:t>
            </a:r>
            <a:r>
              <a:rPr lang="fi-FI" dirty="0" err="1"/>
              <a:t>Lääne</a:t>
            </a:r>
            <a:r>
              <a:rPr lang="fi-FI" dirty="0"/>
              <a:t>-Eesti </a:t>
            </a:r>
            <a:r>
              <a:rPr lang="fi-FI" dirty="0" err="1"/>
              <a:t>keskmised</a:t>
            </a:r>
            <a:r>
              <a:rPr lang="fi-FI" dirty="0"/>
              <a:t> </a:t>
            </a:r>
            <a:r>
              <a:rPr lang="fi-FI" dirty="0" err="1"/>
              <a:t>hinnangud</a:t>
            </a:r>
            <a:r>
              <a:rPr lang="fi-FI" dirty="0"/>
              <a:t> </a:t>
            </a:r>
            <a:r>
              <a:rPr lang="et-EE" dirty="0"/>
              <a:t>erinevad</a:t>
            </a:r>
          </a:p>
          <a:p>
            <a:r>
              <a:rPr lang="et-EE" dirty="0"/>
              <a:t>Kas see hüpoteesipaar on ühepoolne või kahepoolne?</a:t>
            </a:r>
          </a:p>
          <a:p>
            <a:pPr lvl="1"/>
            <a:r>
              <a:rPr lang="et-EE" dirty="0"/>
              <a:t>Kahepoolne H1: m(KE) ≠ m(LE)</a:t>
            </a:r>
            <a:endParaRPr lang="fi-FI" dirty="0"/>
          </a:p>
          <a:p>
            <a:endParaRPr lang="et-EE" sz="1800" dirty="0"/>
          </a:p>
        </p:txBody>
      </p:sp>
    </p:spTree>
    <p:extLst>
      <p:ext uri="{BB962C8B-B14F-4D97-AF65-F5344CB8AC3E}">
        <p14:creationId xmlns:p14="http://schemas.microsoft.com/office/powerpoint/2010/main" val="2630609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Hüpoteeside testimine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Ühepoolses hüpoteesipaaris </a:t>
            </a:r>
          </a:p>
          <a:p>
            <a:pPr lvl="1"/>
            <a:r>
              <a:rPr lang="et-EE" sz="2000" dirty="0"/>
              <a:t>H0: m(KE) ≤ m(LE)</a:t>
            </a:r>
            <a:endParaRPr lang="fi-FI" sz="2000" dirty="0"/>
          </a:p>
          <a:p>
            <a:pPr lvl="1"/>
            <a:r>
              <a:rPr lang="et-EE" sz="2000" dirty="0"/>
              <a:t>H1: m(KE) &gt; m(LE)</a:t>
            </a:r>
            <a:endParaRPr lang="fi-FI" sz="2000" dirty="0"/>
          </a:p>
          <a:p>
            <a:pPr lvl="2"/>
            <a:r>
              <a:rPr lang="et-EE" sz="1600" dirty="0"/>
              <a:t>või</a:t>
            </a:r>
          </a:p>
          <a:p>
            <a:pPr lvl="1"/>
            <a:r>
              <a:rPr lang="et-EE" sz="2000" dirty="0"/>
              <a:t>H0: m(KE) ≥ m(LE)</a:t>
            </a:r>
            <a:endParaRPr lang="fi-FI" sz="2000" dirty="0"/>
          </a:p>
          <a:p>
            <a:pPr lvl="1"/>
            <a:r>
              <a:rPr lang="et-EE" sz="2000" dirty="0"/>
              <a:t>H1: m(KE) &lt; m(LE)</a:t>
            </a:r>
            <a:endParaRPr lang="fi-FI" sz="2000" dirty="0"/>
          </a:p>
          <a:p>
            <a:pPr lvl="1"/>
            <a:endParaRPr lang="et-EE" sz="2000" dirty="0"/>
          </a:p>
          <a:p>
            <a:r>
              <a:rPr lang="et-EE" sz="2400" dirty="0"/>
              <a:t>Viimasel juhul </a:t>
            </a:r>
          </a:p>
          <a:p>
            <a:pPr lvl="1"/>
            <a:r>
              <a:rPr lang="et-EE" sz="2000" dirty="0"/>
              <a:t>H0: Kirde-Eestis on keskmine hinnang Lääne-Eesti keskmisest hinnangust suurem või ei erine sellest</a:t>
            </a:r>
          </a:p>
          <a:p>
            <a:pPr lvl="1"/>
            <a:r>
              <a:rPr lang="et-EE" sz="2000" dirty="0"/>
              <a:t>H1: Kirde-Eestis on keskmine hinnang Lääne-Eesti keskmisest hinnangust väiksem</a:t>
            </a:r>
          </a:p>
        </p:txBody>
      </p:sp>
    </p:spTree>
    <p:extLst>
      <p:ext uri="{BB962C8B-B14F-4D97-AF65-F5344CB8AC3E}">
        <p14:creationId xmlns:p14="http://schemas.microsoft.com/office/powerpoint/2010/main" val="94834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Hüpoteeside testimine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Võtame kahepoolse hüpoteesipaari näite</a:t>
            </a:r>
          </a:p>
          <a:p>
            <a:r>
              <a:rPr lang="et-EE" sz="2400" dirty="0"/>
              <a:t>Mille alusel oleks saanud otsuse teha?</a:t>
            </a:r>
          </a:p>
          <a:p>
            <a:r>
              <a:rPr lang="et-EE" sz="2400" dirty="0"/>
              <a:t>Mida näitab usaldusvahemik?</a:t>
            </a:r>
          </a:p>
          <a:p>
            <a:r>
              <a:rPr lang="et-EE" sz="2400" dirty="0"/>
              <a:t>Mida näitab olulisuse tõenäosus?</a:t>
            </a:r>
          </a:p>
          <a:p>
            <a:r>
              <a:rPr lang="et-EE" sz="2400" dirty="0"/>
              <a:t>Kui saame t-testi tulemuseks, et p &lt; </a:t>
            </a:r>
            <a:r>
              <a:rPr lang="et-EE" sz="2400" dirty="0" err="1"/>
              <a:t>alpha</a:t>
            </a:r>
            <a:r>
              <a:rPr lang="et-EE" sz="2400" dirty="0"/>
              <a:t>, siis </a:t>
            </a:r>
            <a:r>
              <a:rPr lang="fi-FI" sz="2400" dirty="0"/>
              <a:t>kas saame </a:t>
            </a:r>
            <a:r>
              <a:rPr lang="fi-FI" sz="2400" dirty="0" err="1"/>
              <a:t>väita</a:t>
            </a:r>
            <a:r>
              <a:rPr lang="fi-FI" sz="2400" dirty="0"/>
              <a:t>, et </a:t>
            </a:r>
            <a:endParaRPr lang="et-EE" sz="2400" dirty="0"/>
          </a:p>
          <a:p>
            <a:pPr lvl="1"/>
            <a:r>
              <a:rPr lang="et-EE" sz="2000" dirty="0"/>
              <a:t>keskmiste erinevus </a:t>
            </a:r>
            <a:r>
              <a:rPr lang="fi-FI" sz="2000" dirty="0"/>
              <a:t>on ka </a:t>
            </a:r>
            <a:r>
              <a:rPr lang="fi-FI" sz="2000" dirty="0" err="1"/>
              <a:t>populatsioonis</a:t>
            </a:r>
            <a:r>
              <a:rPr lang="fi-FI" sz="2000" dirty="0"/>
              <a:t> </a:t>
            </a:r>
            <a:r>
              <a:rPr lang="fi-FI" sz="2000" dirty="0" err="1"/>
              <a:t>selline</a:t>
            </a:r>
            <a:r>
              <a:rPr lang="fi-FI" sz="2000" dirty="0"/>
              <a:t> </a:t>
            </a:r>
            <a:r>
              <a:rPr lang="fi-FI" sz="2000" dirty="0" err="1"/>
              <a:t>või</a:t>
            </a:r>
            <a:r>
              <a:rPr lang="fi-FI" sz="2000" dirty="0"/>
              <a:t> et </a:t>
            </a:r>
            <a:endParaRPr lang="et-EE" sz="2000" dirty="0"/>
          </a:p>
          <a:p>
            <a:pPr lvl="1"/>
            <a:r>
              <a:rPr lang="et-EE" sz="2000" dirty="0"/>
              <a:t>erinevus esineb</a:t>
            </a:r>
            <a:r>
              <a:rPr lang="fi-FI" sz="2000" dirty="0"/>
              <a:t>, </a:t>
            </a:r>
            <a:r>
              <a:rPr lang="fi-FI" sz="2000" dirty="0" err="1"/>
              <a:t>aga</a:t>
            </a:r>
            <a:r>
              <a:rPr lang="fi-FI" sz="2000" dirty="0"/>
              <a:t> me ei </a:t>
            </a:r>
            <a:r>
              <a:rPr lang="fi-FI" sz="2000" dirty="0" err="1"/>
              <a:t>tea</a:t>
            </a:r>
            <a:r>
              <a:rPr lang="fi-FI" sz="2000" dirty="0"/>
              <a:t> </a:t>
            </a:r>
            <a:r>
              <a:rPr lang="fi-FI" sz="2000" dirty="0" err="1"/>
              <a:t>selle</a:t>
            </a:r>
            <a:r>
              <a:rPr lang="fi-FI" sz="2000" dirty="0"/>
              <a:t> </a:t>
            </a:r>
            <a:r>
              <a:rPr lang="et-EE" sz="2000" dirty="0"/>
              <a:t>ulatust?</a:t>
            </a:r>
            <a:endParaRPr lang="fi-FI" sz="2000" dirty="0"/>
          </a:p>
          <a:p>
            <a:endParaRPr lang="et-EE" sz="2000" dirty="0"/>
          </a:p>
        </p:txBody>
      </p:sp>
    </p:spTree>
    <p:extLst>
      <p:ext uri="{BB962C8B-B14F-4D97-AF65-F5344CB8AC3E}">
        <p14:creationId xmlns:p14="http://schemas.microsoft.com/office/powerpoint/2010/main" val="3153768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Praktikumiülesanne</a:t>
            </a:r>
          </a:p>
          <a:p>
            <a:pPr lvl="1"/>
            <a:r>
              <a:rPr lang="et-EE" sz="2000" dirty="0"/>
              <a:t>Vastajatelt küsiti ka, kui tõenäoline on, et piisaval hulgal valitsusi rakendab meetmeid kliimamuutuse vähendamiseks (tunnus </a:t>
            </a:r>
            <a:r>
              <a:rPr lang="et-EE" sz="2000" dirty="0" err="1"/>
              <a:t>gvsrdcc</a:t>
            </a:r>
            <a:r>
              <a:rPr lang="et-EE" sz="2000" dirty="0"/>
              <a:t>)</a:t>
            </a:r>
          </a:p>
          <a:p>
            <a:pPr lvl="1"/>
            <a:r>
              <a:rPr lang="et-EE" sz="2000" dirty="0"/>
              <a:t>Millised on selle arvamuse keskmise punkthinnangud ja vahemikhinnangud haridustasemeti?</a:t>
            </a:r>
          </a:p>
          <a:p>
            <a:pPr lvl="1"/>
            <a:r>
              <a:rPr lang="et-EE" sz="2000" dirty="0"/>
              <a:t>Mida saab väita nende usaldusvahemike võrdlemise põhjal?</a:t>
            </a:r>
          </a:p>
          <a:p>
            <a:pPr lvl="1"/>
            <a:r>
              <a:rPr lang="et-EE" sz="2000" dirty="0"/>
              <a:t>Milliste gruppide vahel saab populatsiooni tasandil väita erinevuste esinemist usaldusnivool 95%?</a:t>
            </a:r>
          </a:p>
          <a:p>
            <a:pPr lvl="1"/>
            <a:r>
              <a:rPr lang="et-EE" sz="2000" dirty="0"/>
              <a:t>Tehke arvutused lihtsuse mõttes kaalumata andmetega, kui aega jääb, proovige ka kaalutud andmetega</a:t>
            </a:r>
          </a:p>
        </p:txBody>
      </p:sp>
    </p:spTree>
    <p:extLst>
      <p:ext uri="{BB962C8B-B14F-4D97-AF65-F5344CB8AC3E}">
        <p14:creationId xmlns:p14="http://schemas.microsoft.com/office/powerpoint/2010/main" val="501340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dirty="0"/>
              <a:t>Valimi alusel arvutatud statistik (nt aritmeetiline keskmine) kehtib täpselt valimi kohta</a:t>
            </a:r>
          </a:p>
          <a:p>
            <a:r>
              <a:rPr lang="et-EE" dirty="0"/>
              <a:t>Kui täpselt kirjeldab see populatsiooni?</a:t>
            </a:r>
          </a:p>
          <a:p>
            <a:r>
              <a:rPr lang="et-EE" dirty="0"/>
              <a:t>Usaldusvahemik – vahemik, mis katab statistiku tegeliku väärtuse populatsioonis teatud tõenäosusega (täpsemalt: teatud läve ületava tõenäosusega)</a:t>
            </a:r>
          </a:p>
          <a:p>
            <a:pPr lvl="1"/>
            <a:r>
              <a:rPr lang="et-EE" dirty="0"/>
              <a:t>NB! Eeldab, et valim on juhuslik kogum populatsioonist</a:t>
            </a:r>
          </a:p>
          <a:p>
            <a:pPr lvl="1"/>
            <a:r>
              <a:rPr lang="et-EE" dirty="0"/>
              <a:t>= tõenäosuslik valim</a:t>
            </a:r>
          </a:p>
          <a:p>
            <a:r>
              <a:rPr lang="et-EE" dirty="0"/>
              <a:t>Punkthinnang vs vahemikhinnang</a:t>
            </a:r>
          </a:p>
          <a:p>
            <a:r>
              <a:rPr lang="et-EE" dirty="0"/>
              <a:t>Erinevate statistikute puhul arvutatakse mõnevõrra erinevalt, aga mõte sama</a:t>
            </a:r>
          </a:p>
        </p:txBody>
      </p:sp>
    </p:spTree>
    <p:extLst>
      <p:ext uri="{BB962C8B-B14F-4D97-AF65-F5344CB8AC3E}">
        <p14:creationId xmlns:p14="http://schemas.microsoft.com/office/powerpoint/2010/main" val="278874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  <a:r>
              <a:rPr lang="en-US" dirty="0"/>
              <a:t>: </a:t>
            </a:r>
            <a:r>
              <a:rPr lang="en-US" dirty="0" err="1"/>
              <a:t>osakaalud</a:t>
            </a:r>
            <a:endParaRPr lang="et-E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400" dirty="0"/>
                  <a:t>Usalduspiirid </a:t>
                </a:r>
                <a:r>
                  <a:rPr lang="en-US" sz="2400" dirty="0" err="1"/>
                  <a:t>osakaalude</a:t>
                </a:r>
                <a:r>
                  <a:rPr lang="en-US" sz="2400" dirty="0"/>
                  <a:t> (</a:t>
                </a:r>
                <a:r>
                  <a:rPr lang="en-US" sz="2400" dirty="0" err="1"/>
                  <a:t>protsentide</a:t>
                </a:r>
                <a:r>
                  <a:rPr lang="en-US" sz="2400" dirty="0"/>
                  <a:t>) </a:t>
                </a:r>
                <a:r>
                  <a:rPr lang="en-US" sz="2400" dirty="0" err="1"/>
                  <a:t>puhul</a:t>
                </a:r>
                <a:endParaRPr lang="en-US" sz="2400" dirty="0"/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US" sz="24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t-EE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t-EE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t-EE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400" b="1" dirty="0"/>
                  <a:t> </a:t>
                </a:r>
                <a:r>
                  <a:rPr lang="en-US" sz="2400" dirty="0"/>
                  <a:t>– </a:t>
                </a:r>
                <a:r>
                  <a:rPr lang="en-US" sz="2400" dirty="0" err="1"/>
                  <a:t>osakaal</a:t>
                </a:r>
                <a:r>
                  <a:rPr lang="en-US" sz="2400" b="1" dirty="0"/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– </a:t>
                </a:r>
                <a:r>
                  <a:rPr lang="en-US" sz="2400" dirty="0" err="1">
                    <a:ea typeface="Cambria Math" panose="02040503050406030204" pitchFamily="18" charset="0"/>
                  </a:rPr>
                  <a:t>osakaalu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 err="1">
                    <a:ea typeface="Cambria Math" panose="02040503050406030204" pitchFamily="18" charset="0"/>
                  </a:rPr>
                  <a:t>standardviga</a:t>
                </a:r>
                <a:endParaRPr lang="et-EE" sz="2400" dirty="0">
                  <a:ea typeface="Cambria Math" panose="02040503050406030204" pitchFamily="18" charset="0"/>
                </a:endParaRPr>
              </a:p>
              <a:p>
                <a:r>
                  <a:rPr lang="et-EE" sz="2400" dirty="0">
                    <a:ea typeface="Cambria Math" panose="02040503050406030204" pitchFamily="18" charset="0"/>
                  </a:rPr>
                  <a:t>Mida lähemal osakaal 50%-</a:t>
                </a:r>
                <a:r>
                  <a:rPr lang="et-EE" sz="2400" dirty="0" err="1">
                    <a:ea typeface="Cambria Math" panose="02040503050406030204" pitchFamily="18" charset="0"/>
                  </a:rPr>
                  <a:t>le</a:t>
                </a:r>
                <a:r>
                  <a:rPr lang="et-EE" sz="2400" dirty="0">
                    <a:ea typeface="Cambria Math" panose="02040503050406030204" pitchFamily="18" charset="0"/>
                  </a:rPr>
                  <a:t>, seda laiem on usaldusvahemik</a:t>
                </a:r>
              </a:p>
              <a:p>
                <a:pPr lvl="1"/>
                <a:r>
                  <a:rPr lang="et-EE" sz="2000" dirty="0">
                    <a:ea typeface="Cambria Math" panose="02040503050406030204" pitchFamily="18" charset="0"/>
                  </a:rPr>
                  <a:t>Näide </a:t>
                </a:r>
                <a:r>
                  <a:rPr lang="et-EE" sz="2000" dirty="0" err="1">
                    <a:ea typeface="Cambria Math" panose="02040503050406030204" pitchFamily="18" charset="0"/>
                  </a:rPr>
                  <a:t>R-s</a:t>
                </a:r>
                <a:endParaRPr lang="et-EE" sz="2000" dirty="0">
                  <a:ea typeface="Cambria Math" panose="02040503050406030204" pitchFamily="18" charset="0"/>
                </a:endParaRPr>
              </a:p>
              <a:p>
                <a:r>
                  <a:rPr lang="et-EE" sz="2400" dirty="0">
                    <a:ea typeface="Cambria Math" panose="02040503050406030204" pitchFamily="18" charset="0"/>
                  </a:rPr>
                  <a:t>Pool usaldusvahemikust ehk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t-EE" sz="2400" dirty="0">
                    <a:ea typeface="Cambria Math" panose="02040503050406030204" pitchFamily="18" charset="0"/>
                  </a:rPr>
                  <a:t> = veapiir</a:t>
                </a:r>
              </a:p>
              <a:p>
                <a:r>
                  <a:rPr lang="et-EE" sz="2400" dirty="0">
                    <a:ea typeface="Cambria Math" panose="02040503050406030204" pitchFamily="18" charset="0"/>
                  </a:rPr>
                  <a:t>Korrektne kasutada ainult tõenäosusliku valimiga uuringu puhul </a:t>
                </a:r>
              </a:p>
              <a:p>
                <a:pPr lvl="1"/>
                <a:r>
                  <a:rPr lang="et-EE" sz="2200" dirty="0">
                    <a:ea typeface="Cambria Math" panose="02040503050406030204" pitchFamily="18" charset="0"/>
                  </a:rPr>
                  <a:t>See eeldus kehtib igasuguse järeldava analüüsi kohta</a:t>
                </a:r>
                <a:endParaRPr lang="en-US" sz="2200" dirty="0">
                  <a:ea typeface="Cambria Math" panose="02040503050406030204" pitchFamily="18" charset="0"/>
                </a:endParaRPr>
              </a:p>
              <a:p>
                <a:endParaRPr lang="en-US" sz="24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252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6872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E8916-9FAD-4499-A94D-E1A49A081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O</a:t>
            </a:r>
            <a:r>
              <a:rPr lang="en-US" dirty="0" err="1"/>
              <a:t>sakaalud</a:t>
            </a:r>
            <a:r>
              <a:rPr lang="et-EE" dirty="0"/>
              <a:t>e võrdlemine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sz="2000" dirty="0" err="1"/>
                  <a:t>Samamoodi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nagu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keskmiste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puhul</a:t>
                </a:r>
                <a:r>
                  <a:rPr lang="en-US" sz="2000" dirty="0"/>
                  <a:t>, </a:t>
                </a:r>
                <a:r>
                  <a:rPr lang="en-US" sz="2000" dirty="0" err="1"/>
                  <a:t>tuleks</a:t>
                </a:r>
                <a:r>
                  <a:rPr lang="en-US" sz="2000" dirty="0"/>
                  <a:t> </a:t>
                </a:r>
                <a:r>
                  <a:rPr lang="en-US" sz="2000" dirty="0" err="1"/>
                  <a:t>täpsema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erinevuste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väitmise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jaoks</a:t>
                </a:r>
                <a:r>
                  <a:rPr lang="en-US" sz="2000" dirty="0"/>
                  <a:t> ka </a:t>
                </a:r>
                <a:r>
                  <a:rPr lang="en-US" sz="2000" dirty="0" err="1"/>
                  <a:t>osakaalude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puhul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arvesse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võtta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osakaalude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erinevuse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usalduspiire</a:t>
                </a:r>
                <a:endParaRPr lang="en-US" sz="2000" dirty="0"/>
              </a:p>
              <a:p>
                <a:r>
                  <a:rPr lang="en-US" sz="2000" dirty="0" err="1"/>
                  <a:t>Kuidas</a:t>
                </a:r>
                <a:r>
                  <a:rPr lang="en-US" sz="2000" dirty="0"/>
                  <a:t> </a:t>
                </a:r>
                <a:r>
                  <a:rPr lang="en-US" sz="2000" dirty="0" err="1"/>
                  <a:t>osakaalude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vahe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usalduspiire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arvutada</a:t>
                </a:r>
                <a:r>
                  <a:rPr lang="en-US" sz="2000" dirty="0"/>
                  <a:t>?</a:t>
                </a:r>
              </a:p>
              <a:p>
                <a:r>
                  <a:rPr lang="en-US" sz="2000" dirty="0" err="1"/>
                  <a:t>Sõltub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sellest</a:t>
                </a:r>
                <a:r>
                  <a:rPr lang="en-US" sz="2000" dirty="0"/>
                  <a:t>, kas </a:t>
                </a:r>
                <a:r>
                  <a:rPr lang="et-EE" sz="2000" dirty="0"/>
                  <a:t>osakaalud on </a:t>
                </a:r>
                <a:r>
                  <a:rPr lang="en-US" sz="2000" dirty="0" err="1"/>
                  <a:t>kahe</a:t>
                </a:r>
                <a:r>
                  <a:rPr lang="et-EE" sz="2000" dirty="0"/>
                  <a:t>st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erineva</a:t>
                </a:r>
                <a:r>
                  <a:rPr lang="et-EE" sz="2000" dirty="0"/>
                  <a:t>st jaotusest</a:t>
                </a:r>
                <a:r>
                  <a:rPr lang="et-EE" dirty="0"/>
                  <a:t> </a:t>
                </a:r>
                <a:r>
                  <a:rPr lang="en-US" sz="2000" dirty="0" err="1"/>
                  <a:t>või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sama</a:t>
                </a:r>
                <a:r>
                  <a:rPr lang="et-EE" sz="2000" dirty="0"/>
                  <a:t>st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jaotus</a:t>
                </a:r>
                <a:r>
                  <a:rPr lang="et-EE" sz="2000" dirty="0" err="1"/>
                  <a:t>est</a:t>
                </a:r>
                <a:endParaRPr lang="en-US" sz="2000" dirty="0"/>
              </a:p>
              <a:p>
                <a:r>
                  <a:rPr lang="en-US" sz="2000" dirty="0" err="1"/>
                  <a:t>Nt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erakondade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reitingu</a:t>
                </a:r>
                <a:r>
                  <a:rPr lang="et-EE" sz="2000" dirty="0"/>
                  <a:t>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uurimise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puhul</a:t>
                </a:r>
                <a:r>
                  <a:rPr lang="en-US" sz="2000" dirty="0"/>
                  <a:t>: kas </a:t>
                </a:r>
                <a:r>
                  <a:rPr lang="en-US" sz="2000" dirty="0" err="1"/>
                  <a:t>uurime</a:t>
                </a:r>
                <a:r>
                  <a:rPr lang="en-US" sz="2000" dirty="0"/>
                  <a:t> </a:t>
                </a:r>
                <a:r>
                  <a:rPr lang="et-EE" sz="2000" dirty="0"/>
                  <a:t>erinevust ühe </a:t>
                </a:r>
                <a:r>
                  <a:rPr lang="en-US" sz="2000" dirty="0" err="1"/>
                  <a:t>erakonna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reitingu</a:t>
                </a:r>
                <a:r>
                  <a:rPr lang="et-EE" sz="2000" dirty="0" err="1"/>
                  <a:t>tes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kahel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erineval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aja</a:t>
                </a:r>
                <a:r>
                  <a:rPr lang="et-EE" sz="2000" dirty="0"/>
                  <a:t>hetke</a:t>
                </a:r>
                <a:r>
                  <a:rPr lang="en-US" sz="2000" dirty="0"/>
                  <a:t>l </a:t>
                </a:r>
                <a:r>
                  <a:rPr lang="en-US" sz="2000" dirty="0" err="1"/>
                  <a:t>või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erakondade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reitingute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erinevusi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samal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ajahetkel</a:t>
                </a:r>
                <a:endParaRPr lang="en-US" sz="2000" dirty="0"/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/>
                  <a:t>Esimene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juhtum</a:t>
                </a:r>
                <a:r>
                  <a:rPr lang="en-US" sz="2000" dirty="0"/>
                  <a:t>: k</a:t>
                </a:r>
                <a:r>
                  <a:rPr lang="et-EE" sz="2000" dirty="0"/>
                  <a:t>ahe osakaalu </a:t>
                </a:r>
                <a:r>
                  <a:rPr lang="et-EE" sz="2000" i="1" dirty="0"/>
                  <a:t>z</a:t>
                </a:r>
                <a:r>
                  <a:rPr lang="et-EE" sz="2000" dirty="0"/>
                  <a:t>-test</a:t>
                </a:r>
                <a:r>
                  <a:rPr lang="en-US" sz="2000" dirty="0"/>
                  <a:t> (</a:t>
                </a:r>
                <a:r>
                  <a:rPr lang="en-US" sz="2000" dirty="0" err="1"/>
                  <a:t>sõltumatute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kogumite</a:t>
                </a:r>
                <a:r>
                  <a:rPr lang="en-US" sz="2000" dirty="0"/>
                  <a:t> </a:t>
                </a:r>
                <a:r>
                  <a:rPr lang="en-US" sz="2000" i="1" dirty="0"/>
                  <a:t>z</a:t>
                </a:r>
                <a:r>
                  <a:rPr lang="en-US" sz="2000" dirty="0"/>
                  <a:t>-test)</a:t>
                </a:r>
                <a:endParaRPr lang="et-EE" sz="2000" dirty="0"/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t-E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t-EE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t-E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t-E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t-EE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)(</m:t>
                              </m:r>
                              <m:f>
                                <m:fPr>
                                  <m:ctrlPr>
                                    <a:rPr lang="et-E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t-EE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t-EE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t-E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t-EE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t-EE" dirty="0"/>
              </a:p>
              <a:p>
                <a:r>
                  <a:rPr lang="et-EE" sz="2000" dirty="0"/>
                  <a:t>Näide </a:t>
                </a:r>
                <a:r>
                  <a:rPr lang="et-EE" sz="2000" dirty="0" err="1"/>
                  <a:t>R-s</a:t>
                </a:r>
                <a:endParaRPr lang="et-EE" sz="2000" dirty="0"/>
              </a:p>
              <a:p>
                <a:r>
                  <a:rPr lang="et-EE" sz="2000" dirty="0"/>
                  <a:t>Enam-vähem täpne osakaalude erinevuse usaldusvahemiku kiirhinnang: veapiir*1,5 (eeldusel, et veapiirid on mõlema kogumi puhul sarnased)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64" t="-196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830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E8916-9FAD-4499-A94D-E1A49A081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O</a:t>
            </a:r>
            <a:r>
              <a:rPr lang="en-US" dirty="0" err="1"/>
              <a:t>sakaalud</a:t>
            </a:r>
            <a:r>
              <a:rPr lang="et-EE" dirty="0"/>
              <a:t>e võrdlemine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Aft>
                    <a:spcPts val="1200"/>
                  </a:spcAft>
                </a:pPr>
                <a:r>
                  <a:rPr lang="en-US" sz="2000" dirty="0"/>
                  <a:t>Teine </a:t>
                </a:r>
                <a:r>
                  <a:rPr lang="en-US" sz="2000" dirty="0" err="1"/>
                  <a:t>juhtum</a:t>
                </a:r>
                <a:r>
                  <a:rPr lang="et-EE" sz="2000" dirty="0"/>
                  <a:t> (</a:t>
                </a:r>
                <a:r>
                  <a:rPr lang="en-US" dirty="0" err="1"/>
                  <a:t>erakondade</a:t>
                </a:r>
                <a:r>
                  <a:rPr lang="en-US" dirty="0"/>
                  <a:t> </a:t>
                </a:r>
                <a:r>
                  <a:rPr lang="en-US" dirty="0" err="1"/>
                  <a:t>reitingute</a:t>
                </a:r>
                <a:r>
                  <a:rPr lang="en-US" dirty="0"/>
                  <a:t> </a:t>
                </a:r>
                <a:r>
                  <a:rPr lang="en-US" dirty="0" err="1"/>
                  <a:t>erinevus</a:t>
                </a:r>
                <a:r>
                  <a:rPr lang="et-EE" dirty="0" err="1"/>
                  <a:t>ed</a:t>
                </a:r>
                <a:r>
                  <a:rPr lang="en-US" dirty="0"/>
                  <a:t> </a:t>
                </a:r>
                <a:r>
                  <a:rPr lang="en-US" dirty="0" err="1"/>
                  <a:t>samal</a:t>
                </a:r>
                <a:r>
                  <a:rPr lang="en-US" dirty="0"/>
                  <a:t> </a:t>
                </a:r>
                <a:r>
                  <a:rPr lang="en-US" dirty="0" err="1"/>
                  <a:t>ajahetkel</a:t>
                </a:r>
                <a:r>
                  <a:rPr lang="et-EE" dirty="0"/>
                  <a:t>)</a:t>
                </a:r>
                <a:r>
                  <a:rPr lang="en-US" sz="2000" dirty="0"/>
                  <a:t>: Scott ja </a:t>
                </a:r>
                <a:r>
                  <a:rPr lang="en-US" sz="2000" dirty="0" err="1"/>
                  <a:t>Seber</a:t>
                </a:r>
                <a:r>
                  <a:rPr lang="en-US" sz="2000" dirty="0"/>
                  <a:t> (1983) </a:t>
                </a:r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t-EE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t-EE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ad>
                        <m:radPr>
                          <m:degHide m:val="on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t-EE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t-EE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t-E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t-E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t-EE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t-EE" sz="2000" dirty="0"/>
              </a:p>
              <a:p>
                <a:r>
                  <a:rPr lang="et-EE" sz="2000" dirty="0"/>
                  <a:t>Kas saame uuringu andmetel usaldusnivool 95% öelda, et RE ja KE reiting septembris on populatsiooni tasandil erinev (eeldades, et täisarvulised protsendid on täpsed ja et vastajad moodustavad juhusliku kogumi populatsioonist)?</a:t>
                </a:r>
              </a:p>
              <a:p>
                <a:pPr>
                  <a:spcAft>
                    <a:spcPts val="1200"/>
                  </a:spcAft>
                </a:pPr>
                <a:r>
                  <a:rPr lang="et-EE" sz="2000" dirty="0"/>
                  <a:t>Enam-vähem täpne vahe usaldusvahemiku kiirhinnang: veapiir*2 (eeldusel, et veapiirid on mõlema kogumi puhul sarnased)</a:t>
                </a:r>
              </a:p>
              <a:p>
                <a:pPr>
                  <a:spcAft>
                    <a:spcPts val="1200"/>
                  </a:spcAft>
                </a:pPr>
                <a:endParaRPr lang="et-EE" sz="2000" dirty="0"/>
              </a:p>
              <a:p>
                <a:pPr>
                  <a:spcAft>
                    <a:spcPts val="1200"/>
                  </a:spcAft>
                </a:pPr>
                <a:endParaRPr lang="en-US" sz="2000" dirty="0"/>
              </a:p>
              <a:p>
                <a:pPr>
                  <a:spcAft>
                    <a:spcPts val="1200"/>
                  </a:spcAft>
                </a:pPr>
                <a:endParaRPr lang="et-EE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1401" r="-1159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879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me tegelikult eeldame, kui teeme järeldavat statistilist analüüsi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800" dirty="0"/>
              <a:t>Usaldusvahemik / olulisuse tõenäosus on täpne eeldusel, et arvutuse aluseks olnud meetodite eeldused kehtivad</a:t>
            </a:r>
          </a:p>
          <a:p>
            <a:r>
              <a:rPr lang="et-EE" sz="1800" dirty="0"/>
              <a:t>St kehtivad KÕIK meetodite eeldused, sh</a:t>
            </a:r>
          </a:p>
          <a:p>
            <a:pPr lvl="1"/>
            <a:r>
              <a:rPr lang="et-EE" sz="1600" dirty="0"/>
              <a:t>konkreetse analüüsimeetodi eeldused (nt tunnuste tüübiga seotud eeldused, regressioonanalüüsi puhul jääkide </a:t>
            </a:r>
            <a:r>
              <a:rPr lang="et-EE" sz="1600" dirty="0" err="1"/>
              <a:t>homoskedastilisus</a:t>
            </a:r>
            <a:r>
              <a:rPr lang="et-EE" sz="1600" dirty="0"/>
              <a:t> jm)</a:t>
            </a:r>
          </a:p>
          <a:p>
            <a:pPr lvl="1"/>
            <a:r>
              <a:rPr lang="et-EE" sz="1600" dirty="0"/>
              <a:t>hüpoteesid on korrektselt sõnastatud ja </a:t>
            </a:r>
            <a:r>
              <a:rPr lang="et-EE" sz="1600" dirty="0" err="1"/>
              <a:t>operatsionaliseeritud</a:t>
            </a:r>
            <a:endParaRPr lang="et-EE" sz="1600" dirty="0"/>
          </a:p>
          <a:p>
            <a:pPr lvl="1"/>
            <a:r>
              <a:rPr lang="et-EE" sz="1600" dirty="0"/>
              <a:t>andmetele esitatavad eeldused (tõenäosuslik valim, indiviidide sõltumatus üksteisest)</a:t>
            </a:r>
          </a:p>
          <a:p>
            <a:pPr lvl="1"/>
            <a:r>
              <a:rPr lang="et-EE" sz="1600" dirty="0"/>
              <a:t>ei esine teisi uuringuvigu (nt kaetuse viga, mittevastamise viga, mõõtmisviga – vt uuring koguvea kontseptsioon)</a:t>
            </a:r>
          </a:p>
        </p:txBody>
      </p:sp>
    </p:spTree>
    <p:extLst>
      <p:ext uri="{BB962C8B-B14F-4D97-AF65-F5344CB8AC3E}">
        <p14:creationId xmlns:p14="http://schemas.microsoft.com/office/powerpoint/2010/main" val="32929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me tegelikult eeldame, kui teeme järeldavat statistilist analüüsi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800" dirty="0"/>
              <a:t>Pole realistlik, et eeldused on 100% täidetud</a:t>
            </a:r>
          </a:p>
          <a:p>
            <a:r>
              <a:rPr lang="et-EE" sz="1800" i="1" dirty="0"/>
              <a:t>All </a:t>
            </a:r>
            <a:r>
              <a:rPr lang="et-EE" sz="1800" i="1" dirty="0" err="1"/>
              <a:t>models</a:t>
            </a:r>
            <a:r>
              <a:rPr lang="et-EE" sz="1800" i="1" dirty="0"/>
              <a:t> are </a:t>
            </a:r>
            <a:r>
              <a:rPr lang="et-EE" sz="1800" i="1" dirty="0" err="1"/>
              <a:t>wrong</a:t>
            </a:r>
            <a:r>
              <a:rPr lang="et-EE" sz="1800" i="1" dirty="0"/>
              <a:t>, </a:t>
            </a:r>
            <a:r>
              <a:rPr lang="et-EE" sz="1800" i="1" dirty="0" err="1"/>
              <a:t>but</a:t>
            </a:r>
            <a:r>
              <a:rPr lang="et-EE" sz="1800" i="1" dirty="0"/>
              <a:t> </a:t>
            </a:r>
            <a:r>
              <a:rPr lang="et-EE" sz="1800" i="1" dirty="0" err="1"/>
              <a:t>some</a:t>
            </a:r>
            <a:r>
              <a:rPr lang="et-EE" sz="1800" i="1" dirty="0"/>
              <a:t> are </a:t>
            </a:r>
            <a:r>
              <a:rPr lang="et-EE" sz="1800" i="1" dirty="0" err="1"/>
              <a:t>useful</a:t>
            </a:r>
            <a:endParaRPr lang="et-EE" sz="1800" i="1" dirty="0"/>
          </a:p>
          <a:p>
            <a:r>
              <a:rPr lang="et-EE" sz="1800" dirty="0"/>
              <a:t>Realistlik mitte küsida, kas saadud näitajad on õiged või valed, vaid mil määral võime järelduste tegemisel eksida</a:t>
            </a:r>
          </a:p>
          <a:p>
            <a:r>
              <a:rPr lang="et-EE" sz="1800" dirty="0"/>
              <a:t>Oluline! </a:t>
            </a:r>
          </a:p>
          <a:p>
            <a:pPr lvl="1"/>
            <a:r>
              <a:rPr lang="et-EE" sz="1600" dirty="0"/>
              <a:t>Tunda analüüsimeetodeid </a:t>
            </a:r>
          </a:p>
          <a:p>
            <a:pPr lvl="1"/>
            <a:r>
              <a:rPr lang="et-EE" sz="1600" dirty="0"/>
              <a:t>Tunda </a:t>
            </a:r>
            <a:r>
              <a:rPr lang="et-EE" sz="1600" dirty="0" err="1"/>
              <a:t>andmekogumismeetodeid</a:t>
            </a:r>
            <a:r>
              <a:rPr lang="et-EE" sz="1600" dirty="0"/>
              <a:t> ja teada, kuidas andmed on saadud</a:t>
            </a:r>
          </a:p>
          <a:p>
            <a:pPr lvl="1"/>
            <a:r>
              <a:rPr lang="et-EE" sz="1600" dirty="0"/>
              <a:t>Mõista, kui kategoorilisi järeldusi on mõistlik teha</a:t>
            </a:r>
          </a:p>
        </p:txBody>
      </p:sp>
    </p:spTree>
    <p:extLst>
      <p:ext uri="{BB962C8B-B14F-4D97-AF65-F5344CB8AC3E}">
        <p14:creationId xmlns:p14="http://schemas.microsoft.com/office/powerpoint/2010/main" val="3942111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400" dirty="0"/>
                  <a:t>Usalduspiirid </a:t>
                </a:r>
                <a:r>
                  <a:rPr lang="en-US" sz="2400" dirty="0" err="1"/>
                  <a:t>aritmeetilise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keskmise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puhul</a:t>
                </a:r>
                <a:endParaRPr lang="en-US" sz="2400" dirty="0"/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t-E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2400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t-E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2400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– </a:t>
                </a:r>
                <a:r>
                  <a:rPr lang="en-US" sz="2400" dirty="0" err="1"/>
                  <a:t>keskmine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populatsioonis</a:t>
                </a:r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– </a:t>
                </a:r>
                <a:r>
                  <a:rPr lang="en-US" sz="2400" dirty="0" err="1"/>
                  <a:t>keskmine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valimis</a:t>
                </a:r>
                <a:endParaRPr lang="en-US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 – </a:t>
                </a:r>
                <a:r>
                  <a:rPr lang="en-US" sz="2400" dirty="0" err="1"/>
                  <a:t>standardiseeritud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normaaljaotuse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1−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 err="1"/>
                  <a:t>kvantiil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kus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on </a:t>
                </a:r>
                <a:r>
                  <a:rPr lang="en-US" sz="2400" dirty="0" err="1"/>
                  <a:t>vea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tõenäosuse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piir</a:t>
                </a:r>
                <a:r>
                  <a:rPr lang="en-US" sz="2400" dirty="0"/>
                  <a:t> </a:t>
                </a:r>
              </a:p>
              <a:p>
                <a:pPr lvl="2"/>
                <a:r>
                  <a:rPr lang="en-US" sz="2200" dirty="0" err="1"/>
                  <a:t>nt</a:t>
                </a:r>
                <a:r>
                  <a:rPr lang="en-US" sz="2200" dirty="0"/>
                  <a:t> </a:t>
                </a:r>
                <a:r>
                  <a:rPr lang="en-US" sz="2200" dirty="0" err="1"/>
                  <a:t>usaldusnivool</a:t>
                </a:r>
                <a:r>
                  <a:rPr lang="en-US" sz="2200" dirty="0"/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0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10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</a:t>
                </a:r>
                <a:r>
                  <a:rPr lang="en-US" sz="2200" dirty="0"/>
                  <a:t>, </a:t>
                </a:r>
                <a:r>
                  <a:rPr lang="en-US" sz="2200" dirty="0" err="1"/>
                  <a:t>vastav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=1,6</m:t>
                    </m:r>
                    <m:r>
                      <a:rPr lang="et-EE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</m:t>
                    </m:r>
                  </m:oMath>
                </a14:m>
                <a:endParaRPr lang="et-EE" sz="2200" dirty="0"/>
              </a:p>
              <a:p>
                <a:pPr lvl="2"/>
                <a:r>
                  <a:rPr lang="en-US" sz="2200" dirty="0"/>
                  <a:t>nt </a:t>
                </a:r>
                <a:r>
                  <a:rPr lang="en-US" sz="2200" dirty="0" err="1"/>
                  <a:t>usaldusnivool</a:t>
                </a:r>
                <a:r>
                  <a:rPr lang="en-US" sz="2200" dirty="0"/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95%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  <m:r>
                      <a:rPr lang="et-EE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5%</a:t>
                </a:r>
                <a:r>
                  <a:rPr lang="en-US" sz="2200" dirty="0"/>
                  <a:t>, </a:t>
                </a:r>
                <a:r>
                  <a:rPr lang="en-US" sz="2200" dirty="0" err="1"/>
                  <a:t>vastav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=1,96</m:t>
                    </m:r>
                  </m:oMath>
                </a14:m>
                <a:endParaRPr lang="en-US" sz="2200" dirty="0"/>
              </a:p>
              <a:p>
                <a:pPr lvl="2"/>
                <a:r>
                  <a:rPr lang="en-US" sz="2200" dirty="0"/>
                  <a:t>nt </a:t>
                </a:r>
                <a:r>
                  <a:rPr lang="en-US" sz="2200" dirty="0" err="1"/>
                  <a:t>usaldusnivool</a:t>
                </a:r>
                <a:r>
                  <a:rPr lang="en-US" sz="2200" dirty="0"/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  <m:r>
                      <a:rPr lang="et-EE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1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</a:t>
                </a:r>
                <a:r>
                  <a:rPr lang="en-US" sz="2200" dirty="0"/>
                  <a:t>, </a:t>
                </a:r>
                <a:r>
                  <a:rPr lang="en-US" sz="2200" dirty="0" err="1"/>
                  <a:t>vastav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t-EE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t-EE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58</m:t>
                    </m:r>
                  </m:oMath>
                </a14:m>
                <a:endParaRPr lang="en-US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– </a:t>
                </a:r>
                <a:r>
                  <a:rPr lang="et-EE" sz="2400" dirty="0"/>
                  <a:t>standardhälve</a:t>
                </a:r>
                <a:r>
                  <a:rPr lang="en-US" sz="2400" dirty="0"/>
                  <a:t> </a:t>
                </a:r>
                <a:r>
                  <a:rPr lang="et-EE" sz="2400" dirty="0"/>
                  <a:t>populatsioonis, suure valimi </a:t>
                </a:r>
                <a:r>
                  <a:rPr lang="et-EE" sz="2400"/>
                  <a:t>korral ligilähedane standardhälbele valimis</a:t>
                </a:r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/>
                  <a:t> – </a:t>
                </a:r>
                <a:r>
                  <a:rPr lang="en-US" sz="2400" dirty="0" err="1"/>
                  <a:t>valimimaht</a:t>
                </a:r>
                <a:r>
                  <a:rPr lang="en-US" sz="2400" dirty="0"/>
                  <a:t> </a:t>
                </a:r>
              </a:p>
              <a:p>
                <a:r>
                  <a:rPr lang="et-EE" sz="2400" dirty="0"/>
                  <a:t>Näide </a:t>
                </a:r>
                <a:r>
                  <a:rPr lang="et-EE" sz="2400" dirty="0" err="1"/>
                  <a:t>R-s</a:t>
                </a:r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90" t="-196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6046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Millest sõltub usaldusvahemiku laius?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000" dirty="0"/>
              <a:t>Valimimaht</a:t>
            </a:r>
          </a:p>
          <a:p>
            <a:pPr lvl="1"/>
            <a:r>
              <a:rPr lang="et-EE" sz="1600" dirty="0"/>
              <a:t>Suurem valimimaht =&gt; kitsam usaldusvahemik</a:t>
            </a:r>
          </a:p>
          <a:p>
            <a:r>
              <a:rPr lang="et-EE" sz="2000" dirty="0"/>
              <a:t>Tunnuse hajuvus</a:t>
            </a:r>
          </a:p>
          <a:p>
            <a:pPr lvl="1"/>
            <a:r>
              <a:rPr lang="et-EE" sz="1600" dirty="0"/>
              <a:t>Väiksem hajuvus =&gt; kitsam usaldusvahemik</a:t>
            </a:r>
          </a:p>
          <a:p>
            <a:r>
              <a:rPr lang="et-EE" sz="2000" dirty="0"/>
              <a:t>Usaldusnivoo</a:t>
            </a:r>
          </a:p>
          <a:p>
            <a:pPr lvl="1"/>
            <a:r>
              <a:rPr lang="et-EE" sz="1600" dirty="0"/>
              <a:t>Madalam usaldusnivoo =&gt; kitsam usaldusvahemik</a:t>
            </a:r>
          </a:p>
          <a:p>
            <a:r>
              <a:rPr lang="et-EE" sz="2000" dirty="0"/>
              <a:t>Kas selleks siis, et tulemuses maksimaalselt kindel olla, on vaja suuremat valimimahtu, tunnuse väiksemat hajuvust ja madalamat usaldusnivood?</a:t>
            </a:r>
          </a:p>
          <a:p>
            <a:r>
              <a:rPr lang="et-EE" sz="2000" dirty="0"/>
              <a:t>Madalam usaldusnivoo tähendab ka suuremat eksimisvõimalust</a:t>
            </a:r>
          </a:p>
          <a:p>
            <a:endParaRPr lang="et-EE" sz="2000" dirty="0"/>
          </a:p>
        </p:txBody>
      </p:sp>
    </p:spTree>
    <p:extLst>
      <p:ext uri="{BB962C8B-B14F-4D97-AF65-F5344CB8AC3E}">
        <p14:creationId xmlns:p14="http://schemas.microsoft.com/office/powerpoint/2010/main" val="1493311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Mida saame väita usalduspiiride põhjal?</a:t>
            </a:r>
          </a:p>
          <a:p>
            <a:r>
              <a:rPr lang="et-EE" sz="2400" dirty="0"/>
              <a:t>Usaldusnivool 95% saame väita, et… </a:t>
            </a:r>
          </a:p>
          <a:p>
            <a:pPr lvl="1"/>
            <a:r>
              <a:rPr lang="et-EE" sz="2200" dirty="0"/>
              <a:t>nt </a:t>
            </a:r>
            <a:r>
              <a:rPr lang="en-US" sz="2200" dirty="0" err="1"/>
              <a:t>Kesk</a:t>
            </a:r>
            <a:r>
              <a:rPr lang="et-EE" sz="2200" dirty="0"/>
              <a:t>-Eestis on hinnangute tegelik keskmine vahemikus</a:t>
            </a:r>
            <a:r>
              <a:rPr lang="en-US" sz="2200" dirty="0"/>
              <a:t> 4,14 ja 4,92</a:t>
            </a:r>
            <a:endParaRPr lang="et-EE" sz="2200" dirty="0"/>
          </a:p>
          <a:p>
            <a:pPr marL="457200" lvl="1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3271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sz="3200" dirty="0"/>
              <a:t>Mida näitab usaldusnivoo?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6432"/>
          </a:xfrm>
        </p:spPr>
        <p:txBody>
          <a:bodyPr>
            <a:noAutofit/>
          </a:bodyPr>
          <a:lstStyle/>
          <a:p>
            <a:r>
              <a:rPr lang="et-EE" dirty="0"/>
              <a:t>Valikuviga – juhuslik viga, mille põhjus on see, et üldkogumi asemel käsitletakse juhuvalimit</a:t>
            </a:r>
          </a:p>
          <a:p>
            <a:pPr lvl="1"/>
            <a:r>
              <a:rPr lang="et-EE" dirty="0"/>
              <a:t>Üldkogumi asemel käsitletakse juhuvalimit – valim ei pruugi olla täpne koopia populatsioonist</a:t>
            </a:r>
          </a:p>
          <a:p>
            <a:pPr lvl="1"/>
            <a:r>
              <a:rPr lang="et-EE" dirty="0"/>
              <a:t>St tunnuste jaotused valimis ei pruugi olla identsed tunnuste jaotustega populatsioonis</a:t>
            </a:r>
          </a:p>
          <a:p>
            <a:pPr lvl="1"/>
            <a:r>
              <a:rPr lang="et-EE" dirty="0"/>
              <a:t>Juhuvaliku tõttu ei saa jaotused valimis ja üldkogumis erineda väga palju, aga teatud (väikeses) ulatuses saavad</a:t>
            </a:r>
          </a:p>
          <a:p>
            <a:pPr lvl="1"/>
            <a:r>
              <a:rPr lang="et-EE" dirty="0"/>
              <a:t>St meil võib juhuslikult olla valim, mis (meie analüüsitava tunnuse jaotuse seisukohalt) erineb populatsioonist vähe, aga võib juhuslikult olla ka valim, mis erineb populatsioonist rohkem</a:t>
            </a:r>
          </a:p>
          <a:p>
            <a:r>
              <a:rPr lang="et-EE" dirty="0"/>
              <a:t>Usaldusnivood võib tõlgendada kui indikaatorit selle kohta, kas usaldusvahemiku arvutamisel arvestatakse suurema või väiksema valikuveaga (valitakse vastavalt kas rangem või leebem usaldusnivoo)</a:t>
            </a:r>
          </a:p>
        </p:txBody>
      </p:sp>
    </p:spTree>
    <p:extLst>
      <p:ext uri="{BB962C8B-B14F-4D97-AF65-F5344CB8AC3E}">
        <p14:creationId xmlns:p14="http://schemas.microsoft.com/office/powerpoint/2010/main" val="1567470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näitab usaldusnivoo?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6432"/>
          </a:xfrm>
        </p:spPr>
        <p:txBody>
          <a:bodyPr>
            <a:noAutofit/>
          </a:bodyPr>
          <a:lstStyle/>
          <a:p>
            <a:r>
              <a:rPr lang="et-EE" sz="1600" dirty="0"/>
              <a:t>Teisiti öeldes, </a:t>
            </a:r>
          </a:p>
          <a:p>
            <a:pPr lvl="1"/>
            <a:r>
              <a:rPr lang="et-EE" sz="1400" dirty="0"/>
              <a:t>kui võtame usaldusnivoo 95%, </a:t>
            </a:r>
          </a:p>
          <a:p>
            <a:pPr lvl="1"/>
            <a:r>
              <a:rPr lang="et-EE" sz="1400" dirty="0"/>
              <a:t>arvestame võimalusega, et </a:t>
            </a:r>
          </a:p>
          <a:p>
            <a:pPr lvl="1"/>
            <a:r>
              <a:rPr lang="et-EE" sz="1400" dirty="0"/>
              <a:t>meie valim on (meie analüüsitava tunnuse jaotuse seisukohalt) 95 protsendi populatsiooniga kõige sarnasemate valimite seas;</a:t>
            </a:r>
          </a:p>
          <a:p>
            <a:pPr lvl="1"/>
            <a:r>
              <a:rPr lang="et-EE" sz="1400" dirty="0"/>
              <a:t>me ei arvesta võimalusega, et meie valim võib olla 5 protsendi populatsioonist kõige rohkem erineva valimi seas</a:t>
            </a:r>
          </a:p>
          <a:p>
            <a:r>
              <a:rPr lang="et-EE" sz="1600" dirty="0"/>
              <a:t>Samalaadselt,</a:t>
            </a:r>
          </a:p>
          <a:p>
            <a:pPr lvl="1"/>
            <a:r>
              <a:rPr lang="et-EE" sz="1400" dirty="0"/>
              <a:t>kui võtame rangema usaldusnivoo, 95% asemel 99%, </a:t>
            </a:r>
          </a:p>
          <a:p>
            <a:pPr lvl="1"/>
            <a:r>
              <a:rPr lang="et-EE" sz="1400" dirty="0"/>
              <a:t>arvestame usaldusvahemiku arvutamisel võimalusega, et </a:t>
            </a:r>
          </a:p>
          <a:p>
            <a:pPr lvl="1"/>
            <a:r>
              <a:rPr lang="et-EE" sz="1400" dirty="0"/>
              <a:t>meie valim ei pruugi olla isegi 95 protsendi populatsiooniga kõige sarnasemate valimite seas, </a:t>
            </a:r>
          </a:p>
          <a:p>
            <a:pPr lvl="1"/>
            <a:r>
              <a:rPr lang="et-EE" sz="1400" dirty="0"/>
              <a:t>st võib populatsioonist veel rohkem erineda;</a:t>
            </a:r>
          </a:p>
          <a:p>
            <a:pPr lvl="1"/>
            <a:r>
              <a:rPr lang="et-EE" sz="1400" dirty="0"/>
              <a:t>samas ei arvesta me võimalusega, et meie valim võib olla 1 protsendi populatsioonist kõige rohkem erineva valimi seas</a:t>
            </a:r>
            <a:endParaRPr lang="et-EE" sz="1600" dirty="0"/>
          </a:p>
          <a:p>
            <a:endParaRPr lang="et-EE" sz="1600" dirty="0"/>
          </a:p>
          <a:p>
            <a:endParaRPr lang="et-EE" sz="1600" dirty="0"/>
          </a:p>
          <a:p>
            <a:endParaRPr lang="et-EE" sz="1600" dirty="0"/>
          </a:p>
          <a:p>
            <a:endParaRPr lang="et-EE" sz="1600" dirty="0"/>
          </a:p>
          <a:p>
            <a:endParaRPr lang="et-EE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203E32-B285-4020-B727-A322BEC23A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677"/>
          <a:stretch/>
        </p:blipFill>
        <p:spPr>
          <a:xfrm>
            <a:off x="2885261" y="5152716"/>
            <a:ext cx="3006995" cy="1705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0B7191-E314-40B2-9988-44FA719400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" b="3194"/>
          <a:stretch/>
        </p:blipFill>
        <p:spPr>
          <a:xfrm>
            <a:off x="6461398" y="5152715"/>
            <a:ext cx="3006995" cy="170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64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näitab usaldusnivoo?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6432"/>
          </a:xfrm>
        </p:spPr>
        <p:txBody>
          <a:bodyPr>
            <a:noAutofit/>
          </a:bodyPr>
          <a:lstStyle/>
          <a:p>
            <a:r>
              <a:rPr lang="et-EE" sz="1600" dirty="0"/>
              <a:t>Mida rangema usaldusnivoo valime, </a:t>
            </a:r>
          </a:p>
          <a:p>
            <a:pPr lvl="1"/>
            <a:r>
              <a:rPr lang="et-EE" sz="1400" dirty="0"/>
              <a:t>seda suuremat valimi erinevust populatsioonist peame võimalikuks ja</a:t>
            </a:r>
          </a:p>
          <a:p>
            <a:pPr lvl="1"/>
            <a:r>
              <a:rPr lang="et-EE" sz="1400" dirty="0"/>
              <a:t>seda laiem on usaldusvahemik (sest arvestame võimalusega, et meie valim erineb populatsioonist rohkem)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203E32-B285-4020-B727-A322BEC23A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677"/>
          <a:stretch/>
        </p:blipFill>
        <p:spPr>
          <a:xfrm>
            <a:off x="2885261" y="5152716"/>
            <a:ext cx="3006995" cy="1705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0B7191-E314-40B2-9988-44FA719400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" b="3194"/>
          <a:stretch/>
        </p:blipFill>
        <p:spPr>
          <a:xfrm>
            <a:off x="6461398" y="5152715"/>
            <a:ext cx="3006995" cy="170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60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Kuidas tõlgendada usaldusvahemikku?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000" dirty="0"/>
              <a:t>Millised tõlgendused alljärgnevaist on õiged?</a:t>
            </a:r>
          </a:p>
          <a:p>
            <a:r>
              <a:rPr lang="et-EE" i="1" dirty="0"/>
              <a:t>Keskmise usaldusvahemik sisaldab 95% indiviidide väärtused</a:t>
            </a:r>
          </a:p>
          <a:p>
            <a:r>
              <a:rPr lang="et-EE" sz="2000" i="1" dirty="0"/>
              <a:t>95%-</a:t>
            </a:r>
            <a:r>
              <a:rPr lang="et-EE" sz="2000" i="1" dirty="0" err="1"/>
              <a:t>lise</a:t>
            </a:r>
            <a:r>
              <a:rPr lang="et-EE" sz="2000" i="1" dirty="0"/>
              <a:t> tõenäosusega sisaldab usaldusvahemik keskmise tegelikku väärtust</a:t>
            </a:r>
          </a:p>
          <a:p>
            <a:r>
              <a:rPr lang="et-EE" sz="2000" i="1" dirty="0"/>
              <a:t>Usaldusvahemik katab keskmise tegeliku väärtuse 95 juhul 100-st</a:t>
            </a:r>
          </a:p>
          <a:p>
            <a:pPr lvl="1"/>
            <a:r>
              <a:rPr lang="et-EE" dirty="0"/>
              <a:t>Mida siin tähendab „95 juhul 100-st“?</a:t>
            </a:r>
          </a:p>
          <a:p>
            <a:r>
              <a:rPr lang="et-EE" sz="2000" i="1" dirty="0"/>
              <a:t>Tõenäosus, et keskmise tegelik väärtus on usaldusvahemikus, on 95%</a:t>
            </a:r>
          </a:p>
          <a:p>
            <a:pPr lvl="1"/>
            <a:r>
              <a:rPr lang="et-EE" dirty="0"/>
              <a:t>Miks on selline väide problemaatiline? Vaatame lähemalt</a:t>
            </a:r>
          </a:p>
        </p:txBody>
      </p:sp>
    </p:spTree>
    <p:extLst>
      <p:ext uri="{BB962C8B-B14F-4D97-AF65-F5344CB8AC3E}">
        <p14:creationId xmlns:p14="http://schemas.microsoft.com/office/powerpoint/2010/main" val="3321776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35418</TotalTime>
  <Words>1706</Words>
  <Application>Microsoft Office PowerPoint</Application>
  <PresentationFormat>Widescreen</PresentationFormat>
  <Paragraphs>192</Paragraphs>
  <Slides>24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Calibri Light</vt:lpstr>
      <vt:lpstr>Open Sans</vt:lpstr>
      <vt:lpstr>Cambria Math</vt:lpstr>
      <vt:lpstr>Arial</vt:lpstr>
      <vt:lpstr>Calibri</vt:lpstr>
      <vt:lpstr>Office Theme</vt:lpstr>
      <vt:lpstr>Usalduspiirid</vt:lpstr>
      <vt:lpstr>Usaldusvahemik</vt:lpstr>
      <vt:lpstr>Usaldusvahemik</vt:lpstr>
      <vt:lpstr>Millest sõltub usaldusvahemiku laius?</vt:lpstr>
      <vt:lpstr>Usaldusvahemik</vt:lpstr>
      <vt:lpstr>Mida näitab usaldusnivoo?</vt:lpstr>
      <vt:lpstr>Mida näitab usaldusnivoo?</vt:lpstr>
      <vt:lpstr>Mida näitab usaldusnivoo?</vt:lpstr>
      <vt:lpstr>Kuidas tõlgendada usaldusvahemikku?</vt:lpstr>
      <vt:lpstr>Usaldusvahemik ja tõenäosus</vt:lpstr>
      <vt:lpstr>Usaldusvahemik ja tõenäosus</vt:lpstr>
      <vt:lpstr>Miks on oluline terminoloogias täpne olla?</vt:lpstr>
      <vt:lpstr>Mida saame väita usalduspiiride põhjal?</vt:lpstr>
      <vt:lpstr>Keskmiste vahe usalduspiirid</vt:lpstr>
      <vt:lpstr>Usaldusvahemik</vt:lpstr>
      <vt:lpstr>Hüpoteeside testimine</vt:lpstr>
      <vt:lpstr>Hüpoteeside testimine</vt:lpstr>
      <vt:lpstr>Hüpoteeside testimine</vt:lpstr>
      <vt:lpstr>Usaldusvahemik</vt:lpstr>
      <vt:lpstr>Usaldusvahemik: osakaalud</vt:lpstr>
      <vt:lpstr>Osakaalude võrdlemine</vt:lpstr>
      <vt:lpstr>Osakaalude võrdlemine</vt:lpstr>
      <vt:lpstr>Mida me tegelikult eeldame, kui teeme järeldavat statistilist analüüsi</vt:lpstr>
      <vt:lpstr>Mida me tegelikult eeldame, kui teeme järeldavat statistilist analüüsi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Indrek Soidla</dc:creator>
  <cp:lastModifiedBy>Indrek Soidla</cp:lastModifiedBy>
  <cp:revision>86</cp:revision>
  <dcterms:created xsi:type="dcterms:W3CDTF">2020-09-21T15:18:21Z</dcterms:created>
  <dcterms:modified xsi:type="dcterms:W3CDTF">2023-09-26T14:42:46Z</dcterms:modified>
</cp:coreProperties>
</file>